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B11CF"/>
    <a:srgbClr val="E1EE10"/>
    <a:srgbClr val="29E515"/>
    <a:srgbClr val="B2B2B2"/>
    <a:srgbClr val="202020"/>
    <a:srgbClr val="323232"/>
    <a:srgbClr val="CC3300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 b="3795"/>
          <a:stretch>
            <a:fillRect/>
          </a:stretch>
        </p:blipFill>
        <p:spPr>
          <a:xfrm>
            <a:off x="0" y="260350"/>
            <a:ext cx="12192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620713"/>
            <a:ext cx="10943167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1843088"/>
            <a:ext cx="10949517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altLang="ru-RU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“Миялы” бөбекжай- балабақшасы”</a:t>
            </a:r>
            <a:endParaRPr lang="en-US" altLang="ru-RU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9750" y="1174750"/>
            <a:ext cx="10898505" cy="550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545" y="3367405"/>
            <a:ext cx="10972800" cy="582613"/>
          </a:xfrm>
        </p:spPr>
        <p:txBody>
          <a:bodyPr/>
          <a:p>
            <a:pPr algn="ctr"/>
            <a:r>
              <a:rPr lang="en-US" altLang="ru-RU"/>
              <a:t>Әжелер Мектебі</a:t>
            </a:r>
            <a:endParaRPr lang="en-US" alt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4305" y="1263015"/>
            <a:ext cx="8807450" cy="582930"/>
          </a:xfrm>
        </p:spPr>
        <p:txBody>
          <a:bodyPr/>
          <a:p>
            <a:r>
              <a:rPr lang="en-US" altLang="ru-RU" sz="28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  Қыз еркем кестесімен көркем</a:t>
            </a:r>
            <a:b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8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Қыз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балалардың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жан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дүниесіндегі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көркемдік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талғамын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қалыптастыру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Балалардың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танымдық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шығармашылық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қабілетін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эстетикалық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талғамын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шеберлігін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дамыту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Көпшілік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алдында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өзін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өзі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ұстай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білуге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әдептілікке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мейірімділікке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сұлулыққа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тәрбиелеу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930650"/>
            <a:ext cx="5203825" cy="292735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835" y="2950210"/>
            <a:ext cx="6680835" cy="3907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0" y="5287010"/>
            <a:ext cx="7467600" cy="582930"/>
          </a:xfrm>
        </p:spPr>
        <p:txBody>
          <a:bodyPr/>
          <a:p>
            <a:r>
              <a:rPr lang="en-US" altLang="en-US" sz="28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 Әжемнің ертегісі</a:t>
            </a:r>
            <a:b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2800"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 Б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алалардың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әңгімені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тыңдауға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деген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қызығушылықтарын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ояту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оның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мазмұнын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түсінуге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образға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енуін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қамтамасыз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latin typeface="Times New Roman" panose="02020603050405020304" charset="0"/>
                <a:cs typeface="Times New Roman" panose="02020603050405020304" charset="0"/>
              </a:rPr>
              <a:t>ету</a:t>
            </a: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Прямоугольник 2"/>
          <p:cNvSpPr>
            <a:spLocks noChangeAspect="1"/>
          </p:cNvSpPr>
          <p:nvPr/>
        </p:nvSpPr>
        <p:spPr>
          <a:xfrm>
            <a:off x="0" y="0"/>
            <a:ext cx="127000" cy="12700"/>
          </a:xfrm>
          <a:prstGeom prst="rect">
            <a:avLst/>
          </a:prstGeom>
        </p:spPr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6625" y="1028700"/>
            <a:ext cx="4533900" cy="34004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330" y="12700"/>
            <a:ext cx="4344670" cy="325882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8075"/>
            <a:ext cx="4279265" cy="3209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1325" y="0"/>
            <a:ext cx="4726305" cy="31978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085" y="2851785"/>
            <a:ext cx="4906645" cy="3190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575" y="1914525"/>
            <a:ext cx="7534910" cy="582930"/>
          </a:xfrm>
        </p:spPr>
        <p:txBody>
          <a:bodyPr/>
          <a:p>
            <a:r>
              <a:rPr lang="en-US" altLang="ru-RU" sz="2400">
                <a:solidFill>
                  <a:srgbClr val="E1EE10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Әжемнің құрағы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solidFill>
                  <a:srgbClr val="E1EE10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Отбасымен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қарым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қатынастың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тиімді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балалардың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әжесінің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тәрбиесіне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деген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ерекшелітерін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айтып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бімдерін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арттыру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Әжелерінің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құрақ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құрауға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қызығушылықтарын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арттыру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Міндетті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Әжелер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мектебі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табылмаса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алтын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тәрбиелерінің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бойына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сіңіру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" y="3408045"/>
            <a:ext cx="5320665" cy="34499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400300"/>
            <a:ext cx="10972800" cy="582613"/>
          </a:xfrm>
        </p:spPr>
        <p:txBody>
          <a:bodyPr/>
          <a:p>
            <a:pPr algn="ctr"/>
            <a:r>
              <a:rPr lang="en-US" altLang="ru-RU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Аналар мектебі</a:t>
            </a:r>
            <a:endParaRPr lang="en-US" altLang="ru-RU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66700"/>
            <a:ext cx="10972800" cy="582613"/>
          </a:xfrm>
        </p:spPr>
        <p:txBody>
          <a:bodyPr/>
          <a:p>
            <a:r>
              <a:rPr lang="en-US" altLang="ru-RU" sz="2000">
                <a:solidFill>
                  <a:srgbClr val="EB11CF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 Мен анамның көмекшісімін</a:t>
            </a:r>
            <a:b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2000">
                <a:solidFill>
                  <a:srgbClr val="EB11CF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Мен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адамның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көмекшісімін</a:t>
            </a:r>
            <a:b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Аналарымызға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печенье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пісіруге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көмектесу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Балаларды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еңбекке</a:t>
            </a:r>
            <a:r>
              <a:rPr lang="en-US" altLang="ru-RU" sz="2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>
                <a:latin typeface="Times New Roman" panose="02020603050405020304" charset="0"/>
                <a:cs typeface="Times New Roman" panose="02020603050405020304" charset="0"/>
              </a:rPr>
              <a:t>баулу</a:t>
            </a:r>
            <a:endParaRPr lang="en-US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1475" y="1515110"/>
            <a:ext cx="4135120" cy="477710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50"/>
            <a:ext cx="4088765" cy="29883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595" y="975360"/>
            <a:ext cx="4026535" cy="309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5486400" cy="582930"/>
          </a:xfrm>
        </p:spPr>
        <p:txBody>
          <a:bodyPr/>
          <a:p>
            <a:r>
              <a:rPr lang="en-US" altLang="ru-RU" sz="24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Мақал сөздің азығы, 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Жұмбақ ойдың қазығы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0" y="0"/>
            <a:ext cx="3815715" cy="388683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147445"/>
            <a:ext cx="4543425" cy="507238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045" y="2953385"/>
            <a:ext cx="3851910" cy="3733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025" y="3333750"/>
            <a:ext cx="10972800" cy="582613"/>
          </a:xfrm>
        </p:spPr>
        <p:txBody>
          <a:bodyPr/>
          <a:p>
            <a:r>
              <a:rPr lang="en-US" altLang="ru-RU"/>
              <a:t>Тақырыбы: Бала тәрбиесі - ортақ міндет</a:t>
            </a:r>
            <a:br>
              <a:rPr lang="en-US" altLang="ru-RU"/>
            </a:br>
            <a:endParaRPr lang="en-US" alt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676650"/>
            <a:ext cx="4470400" cy="318135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570" y="0"/>
            <a:ext cx="3440430" cy="30581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4060" cy="305816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00" y="3676650"/>
            <a:ext cx="4808220" cy="3181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>
                <a:solidFill>
                  <a:schemeClr val="accent1">
                    <a:lumMod val="60000"/>
                    <a:lumOff val="40000"/>
                  </a:schemeClr>
                </a:solidFill>
              </a:rPr>
              <a:t>Тақырыбы:</a:t>
            </a:r>
            <a:r>
              <a:rPr lang="en-US" altLang="ru-RU"/>
              <a:t> Алтын ана, Бақытты бала </a:t>
            </a:r>
            <a:endParaRPr lang="en-US" alt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18180"/>
            <a:ext cx="4852670" cy="363982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165" y="856615"/>
            <a:ext cx="4573270" cy="343027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470" y="3380740"/>
            <a:ext cx="4621530" cy="3477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Bar dir="vert"/>
      </p:transition>
    </mc:Choice>
    <mc:Fallback>
      <p:transition spd="slow">
        <p:randomBar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904875"/>
            <a:ext cx="6515100" cy="582930"/>
          </a:xfrm>
        </p:spPr>
        <p:txBody>
          <a:bodyPr/>
          <a:p>
            <a:pPr algn="ctr"/>
            <a:r>
              <a:rPr lang="en-US" altLang="ru-RU"/>
              <a:t>Тақырыбы: Қош келдің- </a:t>
            </a:r>
            <a:br>
              <a:rPr lang="en-US" altLang="ru-RU"/>
            </a:br>
            <a:r>
              <a:rPr lang="en-US" altLang="ru-RU"/>
              <a:t>Әз Наурыз</a:t>
            </a:r>
            <a:endParaRPr lang="en-US" alt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957830"/>
            <a:ext cx="5113020" cy="38354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32115" y="259715"/>
            <a:ext cx="4023995" cy="301815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695" y="3371850"/>
            <a:ext cx="4648200" cy="348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5645" y="3137535"/>
            <a:ext cx="10972800" cy="582613"/>
          </a:xfr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p>
            <a:pPr algn="ctr"/>
            <a:r>
              <a:rPr lang="en-US" altLang="ru-RU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Біртұтас тәрбие</a:t>
            </a:r>
            <a:endParaRPr lang="en-US" altLang="ru-RU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9375" y="0"/>
            <a:ext cx="4495800" cy="2953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1150" y="2952750"/>
            <a:ext cx="7172325" cy="582930"/>
          </a:xfrm>
        </p:spPr>
        <p:txBody>
          <a:bodyPr/>
          <a:p>
            <a:r>
              <a:rPr lang="en-US" altLang="ru-RU" sz="2800">
                <a:solidFill>
                  <a:srgbClr val="92D050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 “Қамқор” түлектердің </a:t>
            </a:r>
            <a:b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800">
                <a:latin typeface="Times New Roman" panose="02020603050405020304" charset="0"/>
                <a:cs typeface="Times New Roman" panose="02020603050405020304" charset="0"/>
              </a:rPr>
              <a:t>ағаш отырғызуы</a:t>
            </a:r>
            <a:endParaRPr lang="en-US" altLang="ru-RU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165" y="20320"/>
            <a:ext cx="3909695" cy="293243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95" y="3371850"/>
            <a:ext cx="6569075" cy="348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180" y="2429510"/>
            <a:ext cx="10972800" cy="582613"/>
          </a:xfrm>
        </p:spPr>
        <p:txBody>
          <a:bodyPr/>
          <a:p>
            <a:pPr algn="ctr"/>
            <a:r>
              <a:rPr lang="en-US" altLang="ru-RU">
                <a:solidFill>
                  <a:srgbClr val="00B050"/>
                </a:solidFill>
              </a:rPr>
              <a:t>Әкелер мектебі</a:t>
            </a:r>
            <a:br>
              <a:rPr lang="en-US" altLang="ru-RU">
                <a:solidFill>
                  <a:srgbClr val="00B050"/>
                </a:solidFill>
              </a:rPr>
            </a:br>
            <a:r>
              <a:rPr lang="en-US" altLang="ru-RU">
                <a:solidFill>
                  <a:srgbClr val="00B050"/>
                </a:solidFill>
              </a:rPr>
              <a:t>жұмыс жоспары</a:t>
            </a:r>
            <a:endParaRPr lang="en-US" altLang="ru-RU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740" y="967105"/>
            <a:ext cx="10972800" cy="582613"/>
          </a:xfrm>
        </p:spPr>
        <p:txBody>
          <a:bodyPr/>
          <a:p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Тақырыбы: Күзгі асар</a:t>
            </a:r>
            <a:b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Жәрмеңкенің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мақсаты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zh-CN" altLang="en-US" sz="1800" i="1">
                <a:latin typeface="Times New Roman" panose="02020603050405020304" charset="0"/>
                <a:cs typeface="Times New Roman" panose="02020603050405020304" charset="0"/>
              </a:rPr>
              <a:t>🍂</a:t>
            </a:r>
            <a:r>
              <a:rPr lang="en-US" altLang="zh-CN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балалардың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еңбекке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деген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қызығушылығын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арттыру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; </a:t>
            </a:r>
            <a:r>
              <a:rPr lang="zh-CN" altLang="en-US" sz="1800" i="1">
                <a:latin typeface="Times New Roman" panose="02020603050405020304" charset="0"/>
                <a:cs typeface="Times New Roman" panose="02020603050405020304" charset="0"/>
              </a:rPr>
              <a:t>🍂</a:t>
            </a:r>
            <a:r>
              <a:rPr lang="en-US" altLang="zh-CN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дәстүрлі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құндылықтарды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насихаттау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; </a:t>
            </a:r>
            <a:r>
              <a:rPr lang="zh-CN" altLang="en-US" sz="1800" i="1">
                <a:latin typeface="Times New Roman" panose="02020603050405020304" charset="0"/>
                <a:cs typeface="Times New Roman" panose="02020603050405020304" charset="0"/>
              </a:rPr>
              <a:t>🍂</a:t>
            </a:r>
            <a:r>
              <a:rPr lang="en-US" altLang="zh-CN" sz="1800" i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балабақша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мен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аналар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арасындағы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байланысты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нығайту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1800" i="1">
                <a:latin typeface="Times New Roman" panose="02020603050405020304" charset="0"/>
                <a:cs typeface="Times New Roman" panose="02020603050405020304" charset="0"/>
              </a:rPr>
              <a:t>🌻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Көрмеге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балалар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мен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аналар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өз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қолымен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көкөніс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пен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жемістерден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әр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түрлі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бұйымдар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жасап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күздің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кереметін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көрсетуге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ат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i="1">
                <a:latin typeface="Times New Roman" panose="02020603050405020304" charset="0"/>
                <a:cs typeface="Times New Roman" panose="02020603050405020304" charset="0"/>
              </a:rPr>
              <a:t>салысты</a:t>
            </a:r>
            <a:r>
              <a:rPr lang="en-US" altLang="ru-RU" sz="1800" i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8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865" y="3429000"/>
            <a:ext cx="3662680" cy="330263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165" y="2458720"/>
            <a:ext cx="3443605" cy="459168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730" y="2367280"/>
            <a:ext cx="4094480" cy="3071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9415" y="2160270"/>
            <a:ext cx="5306695" cy="39928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ru-RU">
                <a:solidFill>
                  <a:srgbClr val="29E515"/>
                </a:solidFill>
              </a:rPr>
              <a:t>Тақырыбы: Қардан тұрғызған</a:t>
            </a:r>
            <a:br>
              <a:rPr lang="en-US" altLang="ru-RU">
                <a:solidFill>
                  <a:srgbClr val="29E515"/>
                </a:solidFill>
              </a:rPr>
            </a:br>
            <a:r>
              <a:rPr lang="en-US" altLang="ru-RU">
                <a:solidFill>
                  <a:srgbClr val="29E515"/>
                </a:solidFill>
              </a:rPr>
              <a:t> бейнелер</a:t>
            </a:r>
            <a:endParaRPr lang="en-US" altLang="ru-RU">
              <a:solidFill>
                <a:srgbClr val="29E515"/>
              </a:solidFill>
            </a:endParaRPr>
          </a:p>
        </p:txBody>
      </p:sp>
      <p:sp>
        <p:nvSpPr>
          <p:cNvPr id="7" name="Подзаголовок 6"/>
          <p:cNvSpPr>
            <a:spLocks noGrp="1" noChangeArrowheads="1"/>
          </p:cNvSpPr>
          <p:nvPr>
            <p:ph type="subTitle" idx="1"/>
          </p:nvPr>
        </p:nvSpPr>
        <p:spPr>
          <a:xfrm>
            <a:off x="7447280" y="4632325"/>
            <a:ext cx="4691380" cy="981075"/>
          </a:xfrm>
        </p:spPr>
        <p:txBody>
          <a:bodyPr/>
          <a:p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балалардың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қиялы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арқылы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еңбек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сүйгіштікке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ұжым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болып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еңбек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етуге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адал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достыққа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тәрбиелейді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Шығармашылық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ой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өрісін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қиялын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дамыту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салауатты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өмір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салтын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насихаттау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мақсатында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орындалды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Қардан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мұздан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жасалған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әртүрлі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мүсіндер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айналаны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әдемі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қиялға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ғажайып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бір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ертегі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әлеміне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көз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шалғандай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әсер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i="1">
                <a:latin typeface="Times New Roman" panose="02020603050405020304" charset="0"/>
                <a:cs typeface="Times New Roman" panose="02020603050405020304" charset="0"/>
              </a:rPr>
              <a:t>етеді</a:t>
            </a:r>
            <a:r>
              <a:rPr lang="en-US" altLang="ru-RU" sz="1600" b="1" i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600" b="1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246880"/>
            <a:ext cx="3391535" cy="25520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440" y="0"/>
            <a:ext cx="4935220" cy="371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097020" cy="306133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0" y="0"/>
            <a:ext cx="4476750" cy="306133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0" y="3428365"/>
            <a:ext cx="4476750" cy="334200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" y="3275330"/>
            <a:ext cx="4086225" cy="358267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 noChangeArrowheads="1"/>
          </p:cNvSpPr>
          <p:nvPr>
            <p:ph type="ctrTitle"/>
          </p:nvPr>
        </p:nvSpPr>
        <p:spPr>
          <a:xfrm>
            <a:off x="2977515" y="2120265"/>
            <a:ext cx="5373370" cy="1082675"/>
          </a:xfrm>
        </p:spPr>
        <p:txBody>
          <a:bodyPr/>
          <a:p>
            <a:r>
              <a:rPr lang="en-US" altLang="ru-RU">
                <a:solidFill>
                  <a:srgbClr val="EB11CF"/>
                </a:solidFill>
              </a:rPr>
              <a:t>Тақырыбы: Өнегелі әке</a:t>
            </a:r>
            <a:endParaRPr lang="en-US" altLang="ru-RU">
              <a:solidFill>
                <a:srgbClr val="EB11CF"/>
              </a:solidFill>
            </a:endParaRPr>
          </a:p>
        </p:txBody>
      </p:sp>
      <p:sp>
        <p:nvSpPr>
          <p:cNvPr id="5" name="Подзаголовок 4"/>
          <p:cNvSpPr>
            <a:spLocks noGrp="1" noChangeArrowheads="1"/>
          </p:cNvSpPr>
          <p:nvPr>
            <p:ph type="subTitle" idx="1"/>
          </p:nvPr>
        </p:nvSpPr>
        <p:spPr>
          <a:xfrm>
            <a:off x="3446145" y="3429000"/>
            <a:ext cx="4833620" cy="981075"/>
          </a:xfrm>
        </p:spPr>
        <p:txBody>
          <a:bodyPr/>
          <a:p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Мақсаты: Б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аланың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бойындағы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ер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мінезділік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өжеттік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мәрттік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қасиеттерді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әке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арқылы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қалыптастыру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бала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мен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әке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арасында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тығыз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байланыс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орнатуға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бағыт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беру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ер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баланың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өсіп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жетіліп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өз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алдына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жеке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тұлға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болып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қалыптасуына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қоғамдағы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өз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орнын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дұрыс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табуына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әкенің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атқарар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еңбегі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ерекше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екендігін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 b="1" i="1">
                <a:latin typeface="Times New Roman" panose="02020603050405020304" charset="0"/>
                <a:cs typeface="Times New Roman" panose="02020603050405020304" charset="0"/>
              </a:rPr>
              <a:t>ұғындыру</a:t>
            </a:r>
            <a:r>
              <a:rPr lang="en-US" altLang="ru-RU" sz="1400" b="1" i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1400" b="1" i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70" y="478155"/>
            <a:ext cx="4222115" cy="582930"/>
          </a:xfrm>
        </p:spPr>
        <p:txBody>
          <a:bodyPr/>
          <a:p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Тақырыбы: Қой қырқу</a:t>
            </a:r>
            <a:b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Мақсаты: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қой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қырқу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барысында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жүннің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құрғақ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болу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керектігін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қайшыны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дұрыс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пайдалануға</a:t>
            </a:r>
            <a:r>
              <a:rPr lang="en-US" altLang="ru-RU" sz="1800" b="1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800" b="1" i="1">
                <a:latin typeface="Times New Roman" panose="02020603050405020304" charset="0"/>
                <a:cs typeface="Times New Roman" panose="02020603050405020304" charset="0"/>
              </a:rPr>
              <a:t>уйрету</a:t>
            </a:r>
            <a:endParaRPr lang="en-US" altLang="ru-RU" sz="1800" b="1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0" y="3183255"/>
            <a:ext cx="4954905" cy="372808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180" y="158750"/>
            <a:ext cx="4346575" cy="32702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925" y="3253105"/>
            <a:ext cx="4791075" cy="360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6485" y="1802130"/>
            <a:ext cx="5631815" cy="582930"/>
          </a:xfrm>
        </p:spPr>
        <p:txBody>
          <a:bodyPr/>
          <a:p>
            <a:r>
              <a:rPr lang="en-US" altLang="ru-RU" sz="2400">
                <a:solidFill>
                  <a:srgbClr val="EB11CF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 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Құстарды аялайық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2400">
                <a:solidFill>
                  <a:srgbClr val="EB11CF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Балалардың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құстар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туралы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түсінігін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кеңейту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оны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күтіп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баптауға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аялауға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оларға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қамқорлық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жасап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мейірімділікпен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қарауға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тәрбиелеу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95" y="2839085"/>
            <a:ext cx="5231130" cy="392366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425" y="0"/>
            <a:ext cx="5869305" cy="4402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Текстовое поле 2"/>
          <p:cNvSpPr txBox="1"/>
          <p:nvPr/>
        </p:nvSpPr>
        <p:spPr>
          <a:xfrm>
            <a:off x="6283960" y="111125"/>
            <a:ext cx="59080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Тақырыбы: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Гүлдерге қамқор болайық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Мақсаты: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Терезе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алдына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бау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бақша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отырғызудың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мақсаты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-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балаларды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бақша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өсірудің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практикалық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әрекеттеріне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тарту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эксперименттік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және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зерттеу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жұмыстарына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қызығушылықтарын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арттыру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217670" cy="69322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830" y="3247390"/>
            <a:ext cx="7494270" cy="3372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theme/theme1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2637</Words>
  <Application>WPS Presentation</Application>
  <PresentationFormat>宽屏</PresentationFormat>
  <Paragraphs>44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Microsoft YaHei</vt:lpstr>
      <vt:lpstr>Arial Unicode MS</vt:lpstr>
      <vt:lpstr>Orange Waves</vt:lpstr>
      <vt:lpstr>“Миялы” бөбекжай- балабақшасы”</vt:lpstr>
      <vt:lpstr>Бір тұтас тәрбие</vt:lpstr>
      <vt:lpstr>Әкелер мектебі жұмыс жоспары</vt:lpstr>
      <vt:lpstr>Тақырыбы: Күзгі асар Мақсаты:Жәрмеңкенің мақсаты: 🍂 балалардың еңбекке деген қызығушылығын арттыру; 🍂 дәстүрлі құндылықтарды насихаттау; 🍂  балабақша мен ата-аналар арасындағы байланысты нығайту 🌻Көрмеге балалар мен ата аналар өз қолымен көкөніс пен жемістерден әр түрлі бұйымдар жасап күздің кереметін көрсетуге ат салысты.</vt:lpstr>
      <vt:lpstr>Тақырыбы: Қардан тұрғызған  бейнелер</vt:lpstr>
      <vt:lpstr>Тақырыбы: Өнегелі әке</vt:lpstr>
      <vt:lpstr>Тақырыбы: Қой қырқу Мақсаты: қой қырқу барысында жүннің құрғақ болу керектігін және қайшыны дұрыс пайдалануға уйрету</vt:lpstr>
      <vt:lpstr>Тақырыбы: Құстарды аялайық Мақсаты: Балалардың құстар туралы түсінігін кеңейту, оны күтіп баптауға, аялауға оларға қамқорлық жасап, мейірімділікпен қарауға тәрбиелеу. </vt:lpstr>
      <vt:lpstr>PowerPoint 演示文稿</vt:lpstr>
      <vt:lpstr>Әжелер Мектебі</vt:lpstr>
      <vt:lpstr>Тақырыбы:   Қыз еркем кестесімен көркем Мақсаты:Қыз балалардың жан дүниесіндегі көркемдік талғамын қалыптастыру. Балалардың танымдық және шығармашылық қабілетін, эстетикалық талғамын, шеберлігін дамыту. Көпшілік алдында өзін - өзі ұстай білуге, әдептілікке, мейірімділікке, сұлулыққа тәрбиелеу.</vt:lpstr>
      <vt:lpstr>Тақырыбы: Әжемнің ертегісі Мақсаты: Балалардың әңгімені тыңдауға деген қызығушылықтарын ояту және оның мазмұнын түсінуге, образға енуін қамтамасыз ету.</vt:lpstr>
      <vt:lpstr>Тақырыбы: Әжемнің құрағы Мақсаты:Отбасымен қарым-қатынастың тиімді және балалардың әжесінің тәрбиесіне деген ерекшелітерін айтып бімдерін арттыру.Әжелерінің құрақ құрауға қызығушылықтарын арттыру.Міндетті Әжелер мектебі табылмаса алтын, тәрбиелерінің бойына сіңіру.</vt:lpstr>
      <vt:lpstr>Аналар мектебі</vt:lpstr>
      <vt:lpstr>Тақырыбы: Мен анамның көмекшісімін Мақсаты: Мен адамның көмекшісімін Аналарымызға печенье пісіруге көмектесу. Балаларды еңбекке баулу</vt:lpstr>
      <vt:lpstr>Тақырыбы: Мақал сөздің азығы,  Жұмбақ ойдың қазығы</vt:lpstr>
      <vt:lpstr>Тақырыбы: Бала тәрбиесі - ортақ міндет </vt:lpstr>
      <vt:lpstr>Тақырыбы: Алтын ана, Бақытты бала </vt:lpstr>
      <vt:lpstr>Тақырыбы: Қош келдің-  Әз Наурыз</vt:lpstr>
      <vt:lpstr>Тақырыбы: “Қамқор” түлектердің  ағаш отырғызуы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Амина Амирбай</cp:lastModifiedBy>
  <cp:revision>7</cp:revision>
  <dcterms:created xsi:type="dcterms:W3CDTF">2025-05-16T17:13:00Z</dcterms:created>
  <dcterms:modified xsi:type="dcterms:W3CDTF">2025-10-15T05:49:09Z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1049-12.2.0.22549</vt:lpwstr>
  </property>
  <property fmtid="{D5CDD505-2E9C-101B-9397-08002B2CF9AE}" pid="3" name="ICV">
    <vt:lpwstr>42855CBFC941412C855083D1EC49A62E_12</vt:lpwstr>
  </property>
</Properties>
</file>