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3"/>
    <p:sldId id="269" r:id="rId4"/>
    <p:sldId id="27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B2B2B2"/>
    <a:srgbClr val="202020"/>
    <a:srgbClr val="323232"/>
    <a:srgbClr val="CC33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/>
              <a:t>Second level 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 smtClean="0">
              <a:sym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 smtClean="0"/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4115" y="1497330"/>
            <a:ext cx="10557510" cy="811530"/>
          </a:xfrm>
        </p:spPr>
        <p:txBody>
          <a:bodyPr/>
          <a:p>
            <a:pPr algn="ctr"/>
            <a:r>
              <a:rPr lang="en-US" altLang="ru-RU" sz="4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Миялы бөбекжай- балабақшасы</a:t>
            </a:r>
            <a:endParaRPr lang="en-US" altLang="ru-RU" sz="44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idx="1"/>
          </p:nvPr>
        </p:nvSpPr>
        <p:spPr>
          <a:xfrm>
            <a:off x="2926715" y="3557198"/>
            <a:ext cx="7321550" cy="647555"/>
          </a:xfrm>
        </p:spPr>
        <p:txBody>
          <a:bodyPr/>
          <a:p>
            <a:r>
              <a:rPr lang="en-US" altLang="ru-RU" sz="4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Ата анаға кеңес беру пункті</a:t>
            </a:r>
            <a:endParaRPr lang="en-US" altLang="ru-RU" sz="44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25" y="2025015"/>
            <a:ext cx="4994275" cy="330898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150" y="1143000"/>
            <a:ext cx="4387215" cy="24669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8575" y="699135"/>
            <a:ext cx="4638675" cy="1325880"/>
          </a:xfrm>
        </p:spPr>
        <p:txBody>
          <a:bodyPr>
            <a:normAutofit fontScale="90000"/>
          </a:bodyPr>
          <a:p>
            <a:pPr algn="l"/>
            <a:r>
              <a:rPr lang="en-US" altLang="ru-RU" sz="2400">
                <a:solidFill>
                  <a:srgbClr val="CC0000"/>
                </a:solidFill>
                <a:latin typeface="Times New Roman" panose="02020603050405020304" charset="0"/>
                <a:cs typeface="Times New Roman" panose="02020603050405020304" charset="0"/>
              </a:rPr>
              <a:t>Тақырыбы: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Қош келдің Әз-Наурыз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solidFill>
                  <a:srgbClr val="CC0000"/>
                </a:solidFill>
                <a:latin typeface="Times New Roman" panose="02020603050405020304" charset="0"/>
                <a:cs typeface="Times New Roman" panose="02020603050405020304" charset="0"/>
              </a:rPr>
              <a:t>Мақсаты: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Балаларға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халқымыздың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мейрамдарының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бірі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–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Наурыз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туралы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түсінік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беру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Балаларды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ұлтжандылыққа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ана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тілін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құрметтеуге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халқымыздың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ұлттық</a:t>
            </a:r>
            <a:r>
              <a:rPr lang="en-US" altLang="ru-RU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мерекелерін</a:t>
            </a:r>
            <a:r>
              <a:rPr lang="en-US" altLang="ru-RU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құрметтеуге</a:t>
            </a:r>
            <a:r>
              <a:rPr lang="en-US" altLang="ru-RU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тәрбиелеу</a:t>
            </a:r>
            <a:r>
              <a:rPr lang="en-US" altLang="ru-RU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Көрнекілігі</a:t>
            </a:r>
            <a:r>
              <a:rPr lang="en-US" altLang="ru-RU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Нақыл</a:t>
            </a:r>
            <a:r>
              <a:rPr lang="en-US" altLang="ru-RU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сөздер</a:t>
            </a:r>
            <a:r>
              <a:rPr lang="en-US" altLang="ru-RU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ұлттық</a:t>
            </a:r>
            <a:r>
              <a:rPr lang="en-US" altLang="ru-RU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киімдер</a:t>
            </a:r>
            <a:r>
              <a:rPr lang="en-US" altLang="ru-RU" sz="24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2400">
              <a:solidFill>
                <a:schemeClr val="accent4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705" y="3429000"/>
            <a:ext cx="2529205" cy="3372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260985"/>
            <a:ext cx="5257800" cy="1325880"/>
          </a:xfrm>
        </p:spPr>
        <p:txBody>
          <a:bodyPr/>
          <a:p>
            <a:pPr algn="l"/>
            <a:r>
              <a:rPr lang="en-US" altLang="ru-RU" sz="2400">
                <a:highlight>
                  <a:srgbClr val="FF0000"/>
                </a:highlight>
                <a:latin typeface="Times New Roman" panose="02020603050405020304" charset="0"/>
                <a:cs typeface="Times New Roman" panose="02020603050405020304" charset="0"/>
              </a:rPr>
              <a:t>Тақырыбы: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Көңілді дәрумендер</a:t>
            </a:r>
            <a:b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400">
                <a:highlight>
                  <a:srgbClr val="FF0000"/>
                </a:highlight>
                <a:latin typeface="Times New Roman" panose="02020603050405020304" charset="0"/>
                <a:cs typeface="Times New Roman" panose="02020603050405020304" charset="0"/>
              </a:rPr>
              <a:t>Мақсаты: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жемістер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мен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көкөністердің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пайдасы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туралы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түсінік</a:t>
            </a:r>
            <a:r>
              <a:rPr lang="en-US" altLang="ru-RU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>
                <a:latin typeface="Times New Roman" panose="02020603050405020304" charset="0"/>
                <a:cs typeface="Times New Roman" panose="02020603050405020304" charset="0"/>
              </a:rPr>
              <a:t>беру</a:t>
            </a:r>
            <a:endParaRPr lang="en-US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05470" y="142875"/>
            <a:ext cx="3890645" cy="291846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5" y="1120140"/>
            <a:ext cx="3416300" cy="256222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45" y="1724025"/>
            <a:ext cx="2933700" cy="220027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980" y="4061460"/>
            <a:ext cx="3176270" cy="238252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0675" y="3682365"/>
            <a:ext cx="4018915" cy="301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7550" y="1594485"/>
            <a:ext cx="4171950" cy="1325880"/>
          </a:xfrm>
        </p:spPr>
        <p:txBody>
          <a:bodyPr>
            <a:normAutofit fontScale="90000"/>
          </a:bodyPr>
          <a:p>
            <a:pPr algn="l"/>
            <a:r>
              <a:rPr lang="en-US" altLang="ru-RU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Тақырыбы: Мен ғарышкер баламын</a:t>
            </a:r>
            <a:br>
              <a:rPr lang="en-US" altLang="ru-RU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en-US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Мақсаты</a:t>
            </a:r>
            <a:r>
              <a:rPr lang="en-US" altLang="ru-RU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Балаларға</a:t>
            </a:r>
            <a:r>
              <a:rPr lang="en-US" altLang="ru-RU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Ғарыш</a:t>
            </a:r>
            <a:r>
              <a:rPr lang="en-US" altLang="ru-RU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және</a:t>
            </a:r>
            <a:r>
              <a:rPr lang="en-US" altLang="ru-RU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ғарышкерлер</a:t>
            </a:r>
            <a:r>
              <a:rPr lang="en-US" altLang="ru-RU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туралы</a:t>
            </a:r>
            <a:r>
              <a:rPr lang="en-US" altLang="ru-RU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толық</a:t>
            </a:r>
            <a:r>
              <a:rPr lang="en-US" altLang="ru-RU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түсінік</a:t>
            </a:r>
            <a:r>
              <a:rPr lang="en-US" altLang="ru-RU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беру</a:t>
            </a:r>
            <a:r>
              <a:rPr lang="en-US" altLang="ru-RU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білімдерін</a:t>
            </a:r>
            <a:r>
              <a:rPr lang="en-US" altLang="ru-RU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одан</a:t>
            </a:r>
            <a:r>
              <a:rPr lang="en-US" altLang="ru-RU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әрі</a:t>
            </a:r>
            <a:r>
              <a:rPr lang="en-US" altLang="ru-RU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кеңейту</a:t>
            </a:r>
            <a:r>
              <a:rPr lang="en-US" altLang="ru-RU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Сыйластыққа</a:t>
            </a:r>
            <a:r>
              <a:rPr lang="en-US" altLang="ru-RU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тәрбиелеу</a:t>
            </a:r>
            <a:r>
              <a:rPr lang="en-US" altLang="ru-RU" sz="280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2800">
              <a:solidFill>
                <a:schemeClr val="accent4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" y="170815"/>
            <a:ext cx="3728720" cy="307784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150" y="2839085"/>
            <a:ext cx="3545205" cy="3771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3900" y="565785"/>
            <a:ext cx="10401300" cy="1325880"/>
          </a:xfrm>
        </p:spPr>
        <p:txBody>
          <a:bodyPr>
            <a:normAutofit fontScale="90000"/>
          </a:bodyPr>
          <a:p>
            <a:pPr algn="l"/>
            <a:r>
              <a:rPr lang="en-US" altLang="ru-RU" sz="3110" i="1">
                <a:solidFill>
                  <a:schemeClr val="accent6"/>
                </a:solidFill>
                <a:latin typeface="Times New Roman" panose="02020603050405020304" charset="0"/>
                <a:cs typeface="Times New Roman" panose="02020603050405020304" charset="0"/>
              </a:rPr>
              <a:t>Тақырыбы: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Кел балақай түстерді ажыратайық</a:t>
            </a:r>
            <a:b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3110" i="1">
                <a:solidFill>
                  <a:schemeClr val="accent6"/>
                </a:solidFill>
                <a:latin typeface="Times New Roman" panose="02020603050405020304" charset="0"/>
                <a:cs typeface="Times New Roman" panose="02020603050405020304" charset="0"/>
              </a:rPr>
              <a:t>Мақсаты: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Түстер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туралы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білімдерін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ұғымдарын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бекіту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Ұсақ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қол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маторикасын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дамыту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311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429000"/>
            <a:ext cx="4362450" cy="327215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865" y="1489075"/>
            <a:ext cx="4281170" cy="321119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225" y="3089275"/>
            <a:ext cx="2872105" cy="3050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850" y="4775994"/>
            <a:ext cx="10515600" cy="1325563"/>
          </a:xfrm>
        </p:spPr>
        <p:txBody>
          <a:bodyPr>
            <a:normAutofit fontScale="90000"/>
          </a:bodyPr>
          <a:p>
            <a:pPr algn="l"/>
            <a:r>
              <a:rPr lang="en-US" altLang="ru-RU" sz="28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Тақырыбы: </a:t>
            </a:r>
            <a:r>
              <a:rPr lang="en-US" altLang="ru-RU" sz="2800" i="1">
                <a:latin typeface="Times New Roman" panose="02020603050405020304" charset="0"/>
                <a:cs typeface="Times New Roman" panose="02020603050405020304" charset="0"/>
              </a:rPr>
              <a:t>Ертегі әлемі</a:t>
            </a:r>
            <a:br>
              <a:rPr lang="en-US" altLang="ru-RU" sz="2800" i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8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Мақсаты:</a:t>
            </a:r>
            <a:r>
              <a:rPr lang="en-US" altLang="en-US" sz="2800" i="1">
                <a:latin typeface="Times New Roman" panose="02020603050405020304" charset="0"/>
                <a:cs typeface="Times New Roman" panose="02020603050405020304" charset="0"/>
              </a:rPr>
              <a:t>Ертегіні</a:t>
            </a:r>
            <a:r>
              <a:rPr lang="en-US" altLang="ru-RU" sz="2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i="1">
                <a:latin typeface="Times New Roman" panose="02020603050405020304" charset="0"/>
                <a:cs typeface="Times New Roman" panose="02020603050405020304" charset="0"/>
              </a:rPr>
              <a:t>мұхият</a:t>
            </a:r>
            <a:r>
              <a:rPr lang="en-US" altLang="ru-RU" sz="2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i="1">
                <a:latin typeface="Times New Roman" panose="02020603050405020304" charset="0"/>
                <a:cs typeface="Times New Roman" panose="02020603050405020304" charset="0"/>
              </a:rPr>
              <a:t>тыңдай</a:t>
            </a:r>
            <a:r>
              <a:rPr lang="en-US" altLang="ru-RU" sz="2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i="1">
                <a:latin typeface="Times New Roman" panose="02020603050405020304" charset="0"/>
                <a:cs typeface="Times New Roman" panose="02020603050405020304" charset="0"/>
              </a:rPr>
              <a:t>білуге</a:t>
            </a:r>
            <a:r>
              <a:rPr lang="en-US" altLang="ru-RU" sz="2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i="1">
                <a:latin typeface="Times New Roman" panose="02020603050405020304" charset="0"/>
                <a:cs typeface="Times New Roman" panose="02020603050405020304" charset="0"/>
              </a:rPr>
              <a:t>үйрету</a:t>
            </a:r>
            <a:r>
              <a:rPr lang="en-US" altLang="ru-RU" sz="2800" i="1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en-US" altLang="en-US" sz="2800" i="1">
                <a:latin typeface="Times New Roman" panose="02020603050405020304" charset="0"/>
                <a:cs typeface="Times New Roman" panose="02020603050405020304" charset="0"/>
              </a:rPr>
              <a:t>Ертегі</a:t>
            </a:r>
            <a:r>
              <a:rPr lang="en-US" altLang="ru-RU" sz="2800" i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altLang="en-US" sz="2800" i="1">
                <a:latin typeface="Times New Roman" panose="02020603050405020304" charset="0"/>
                <a:cs typeface="Times New Roman" panose="02020603050405020304" charset="0"/>
              </a:rPr>
              <a:t>кейіпкерлерінің</a:t>
            </a:r>
            <a:r>
              <a:rPr lang="en-US" altLang="ru-RU" sz="2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i="1">
                <a:latin typeface="Times New Roman" panose="02020603050405020304" charset="0"/>
                <a:cs typeface="Times New Roman" panose="02020603050405020304" charset="0"/>
              </a:rPr>
              <a:t>образдарын</a:t>
            </a:r>
            <a:r>
              <a:rPr lang="en-US" altLang="ru-RU" sz="2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i="1">
                <a:latin typeface="Times New Roman" panose="02020603050405020304" charset="0"/>
                <a:cs typeface="Times New Roman" panose="02020603050405020304" charset="0"/>
              </a:rPr>
              <a:t>дәл</a:t>
            </a:r>
            <a:r>
              <a:rPr lang="en-US" altLang="ru-RU" sz="2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i="1">
                <a:latin typeface="Times New Roman" panose="02020603050405020304" charset="0"/>
                <a:cs typeface="Times New Roman" panose="02020603050405020304" charset="0"/>
              </a:rPr>
              <a:t>бере</a:t>
            </a:r>
            <a:r>
              <a:rPr lang="en-US" altLang="ru-RU" sz="2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i="1">
                <a:latin typeface="Times New Roman" panose="02020603050405020304" charset="0"/>
                <a:cs typeface="Times New Roman" panose="02020603050405020304" charset="0"/>
              </a:rPr>
              <a:t>білуге</a:t>
            </a:r>
            <a:r>
              <a:rPr lang="en-US" altLang="ru-RU" sz="2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i="1">
                <a:latin typeface="Times New Roman" panose="02020603050405020304" charset="0"/>
                <a:cs typeface="Times New Roman" panose="02020603050405020304" charset="0"/>
              </a:rPr>
              <a:t>үйрету</a:t>
            </a:r>
            <a:r>
              <a:rPr lang="en-US" altLang="ru-RU" sz="2800" i="1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en-US" altLang="en-US" sz="2800" i="1">
                <a:latin typeface="Times New Roman" panose="02020603050405020304" charset="0"/>
                <a:cs typeface="Times New Roman" panose="02020603050405020304" charset="0"/>
              </a:rPr>
              <a:t>балаларды</a:t>
            </a:r>
            <a:r>
              <a:rPr lang="en-US" altLang="ru-RU" sz="2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i="1">
                <a:latin typeface="Times New Roman" panose="02020603050405020304" charset="0"/>
                <a:cs typeface="Times New Roman" panose="02020603050405020304" charset="0"/>
              </a:rPr>
              <a:t>шығармашылыққа</a:t>
            </a:r>
            <a:r>
              <a:rPr lang="en-US" altLang="ru-RU" sz="280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i="1">
                <a:latin typeface="Times New Roman" panose="02020603050405020304" charset="0"/>
                <a:cs typeface="Times New Roman" panose="02020603050405020304" charset="0"/>
              </a:rPr>
              <a:t>баулу</a:t>
            </a:r>
            <a:endParaRPr lang="en-US" altLang="en-US" sz="280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890" y="412750"/>
            <a:ext cx="4105910" cy="364871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955" y="124460"/>
            <a:ext cx="5418455" cy="4651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6775" y="527685"/>
            <a:ext cx="10515600" cy="659765"/>
          </a:xfrm>
        </p:spPr>
        <p:txBody>
          <a:bodyPr>
            <a:normAutofit fontScale="90000"/>
          </a:bodyPr>
          <a:p>
            <a:r>
              <a:rPr lang="en-US" altLang="ru-RU" sz="311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Ата анаға кеңес беру пункті</a:t>
            </a:r>
            <a:r>
              <a:rPr lang="en-US" altLang="en-US" sz="311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нің </a:t>
            </a:r>
            <a:r>
              <a:rPr lang="en-US" altLang="en-US" sz="311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жоспары</a:t>
            </a:r>
            <a:br>
              <a:rPr lang="en-US" altLang="en-US" sz="311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br>
              <a:rPr lang="en-US" altLang="ru-RU" sz="3110"/>
            </a:br>
            <a:endParaRPr lang="en-US" altLang="ru-RU" sz="311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775" y="1078865"/>
            <a:ext cx="5328285" cy="561657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745" y="1079500"/>
            <a:ext cx="4873625" cy="5615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330" y="532289"/>
            <a:ext cx="10515600" cy="1325563"/>
          </a:xfrm>
        </p:spPr>
        <p:txBody>
          <a:bodyPr>
            <a:normAutofit fontScale="90000"/>
          </a:bodyPr>
          <a:p>
            <a:r>
              <a:rPr lang="" altLang="ru-RU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Ата- анаға кеңес беру пунктіне қамтылған бала саны-3</a:t>
            </a:r>
            <a:endParaRPr lang="" altLang="ru-RU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705" y="1992630"/>
            <a:ext cx="11388725" cy="4566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325" y="780574"/>
            <a:ext cx="10515600" cy="1325563"/>
          </a:xfrm>
        </p:spPr>
        <p:txBody>
          <a:bodyPr>
            <a:normAutofit fontScale="90000"/>
          </a:bodyPr>
          <a:p>
            <a:pPr algn="l"/>
            <a:r>
              <a:rPr lang="en-US" altLang="ru-RU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Тақырыбы: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Бала тәрбиесі ортақ міндет</a:t>
            </a:r>
            <a:br>
              <a:rPr lang="en-US" altLang="ru-RU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ru-RU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Мақсаты: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Ата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ананың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бала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тәрбиесіндегі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қарым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қатынасы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туралы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түсініктер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беру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арқылы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ата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аналардың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білімдерін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көтеруге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>
                <a:latin typeface="Times New Roman" panose="02020603050405020304" charset="0"/>
                <a:cs typeface="Times New Roman" panose="02020603050405020304" charset="0"/>
              </a:rPr>
              <a:t>көмектесу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160" y="3091815"/>
            <a:ext cx="4270375" cy="32131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33625"/>
            <a:ext cx="5784215" cy="435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1940" y="859790"/>
            <a:ext cx="5234305" cy="1325880"/>
          </a:xfrm>
        </p:spPr>
        <p:txBody>
          <a:bodyPr>
            <a:normAutofit fontScale="90000"/>
          </a:bodyPr>
          <a:p>
            <a:pPr algn="l"/>
            <a:r>
              <a:rPr lang="en-US" altLang="ru-RU" sz="222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Тақырыбы: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Күзгі асар </a:t>
            </a:r>
            <a:b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22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Мақсаты: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220">
                <a:latin typeface="Times New Roman" panose="02020603050405020304" charset="0"/>
                <a:cs typeface="Times New Roman" panose="02020603050405020304" charset="0"/>
              </a:rPr>
              <a:t>🍂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балалардың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еңбекке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деген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қызығушылығын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арттыру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; </a:t>
            </a:r>
            <a:r>
              <a:rPr lang="zh-CN" altLang="en-US" sz="2220">
                <a:latin typeface="Times New Roman" panose="02020603050405020304" charset="0"/>
                <a:cs typeface="Times New Roman" panose="02020603050405020304" charset="0"/>
              </a:rPr>
              <a:t>🍂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дәстүрлі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құндылықтарды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насихаттау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; </a:t>
            </a:r>
            <a:r>
              <a:rPr lang="zh-CN" altLang="en-US" sz="2220">
                <a:latin typeface="Times New Roman" panose="02020603050405020304" charset="0"/>
                <a:cs typeface="Times New Roman" panose="02020603050405020304" charset="0"/>
              </a:rPr>
              <a:t>🍂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балабақша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мен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ата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аналар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арасындағы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байланысты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нығайту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220">
                <a:latin typeface="Times New Roman" panose="02020603050405020304" charset="0"/>
                <a:cs typeface="Times New Roman" panose="02020603050405020304" charset="0"/>
              </a:rPr>
              <a:t>🌻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Көрмеге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балалар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мен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ата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аналар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өз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қолымен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көкөніс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пен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жемістерден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әр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түрлі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бұйымдар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жасап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күздің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кереметін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көрсетуге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ат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220">
                <a:latin typeface="Times New Roman" panose="02020603050405020304" charset="0"/>
                <a:cs typeface="Times New Roman" panose="02020603050405020304" charset="0"/>
              </a:rPr>
              <a:t>салысты</a:t>
            </a:r>
            <a:r>
              <a:rPr lang="en-US" altLang="ru-RU" sz="222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222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7140" y="0"/>
            <a:ext cx="4594860" cy="344614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" y="2772410"/>
            <a:ext cx="4032885" cy="390906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525" y="3091180"/>
            <a:ext cx="5022215" cy="3766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edge/>
      </p:transition>
    </mc:Choice>
    <mc:Fallback>
      <p:transition spd="slow">
        <p:wedg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28690" y="2272665"/>
            <a:ext cx="5845175" cy="1325880"/>
          </a:xfrm>
        </p:spPr>
        <p:txBody>
          <a:bodyPr>
            <a:normAutofit fontScale="90000"/>
          </a:bodyPr>
          <a:p>
            <a:r>
              <a:rPr lang="en-US" altLang="ru-RU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Тақырыбы: </a:t>
            </a:r>
            <a:r>
              <a:rPr lang="en-US" altLang="ru-RU">
                <a:latin typeface="Times New Roman" panose="02020603050405020304" charset="0"/>
                <a:cs typeface="Times New Roman" panose="02020603050405020304" charset="0"/>
              </a:rPr>
              <a:t>Тағамдық аллергиясы бар балалардың тамақтану ерекшелігі</a:t>
            </a:r>
            <a:endParaRPr lang="en-US" altLang="ru-RU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7975" y="412750"/>
            <a:ext cx="5278120" cy="6331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 sz="3600">
                <a:latin typeface="Times New Roman" panose="02020603050405020304" charset="0"/>
                <a:cs typeface="Times New Roman" panose="02020603050405020304" charset="0"/>
              </a:rPr>
              <a:t>Тақырыбы: Құм терапиясы </a:t>
            </a:r>
            <a:endParaRPr lang="en-US" altLang="ru-RU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090670" cy="306832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820" y="498475"/>
            <a:ext cx="4030980" cy="226758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315" y="3681730"/>
            <a:ext cx="4994910" cy="2809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newsflash/>
      </p:transition>
    </mc:Choice>
    <mc:Fallback>
      <p:transition spd="med">
        <p:newsflash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6225" y="4652010"/>
            <a:ext cx="5963285" cy="1325880"/>
          </a:xfrm>
        </p:spPr>
        <p:txBody>
          <a:bodyPr>
            <a:normAutofit fontScale="90000"/>
          </a:bodyPr>
          <a:p>
            <a:pPr algn="l"/>
            <a:r>
              <a:rPr lang="en-US" altLang="ru-RU" sz="2665">
                <a:solidFill>
                  <a:srgbClr val="CC0000"/>
                </a:solidFill>
                <a:latin typeface="Times New Roman" panose="02020603050405020304" charset="0"/>
                <a:cs typeface="Times New Roman" panose="02020603050405020304" charset="0"/>
              </a:rPr>
              <a:t>Тақырыбы:</a:t>
            </a:r>
            <a:r>
              <a:rPr lang="en-US" altLang="ru-RU" sz="2665">
                <a:latin typeface="Times New Roman" panose="02020603050405020304" charset="0"/>
                <a:cs typeface="Times New Roman" panose="02020603050405020304" charset="0"/>
              </a:rPr>
              <a:t> Үй жануарларымен танысу</a:t>
            </a:r>
            <a:br>
              <a:rPr lang="en-US" altLang="ru-RU" sz="2665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665">
                <a:solidFill>
                  <a:srgbClr val="CC0000"/>
                </a:solidFill>
                <a:latin typeface="Times New Roman" panose="02020603050405020304" charset="0"/>
                <a:cs typeface="Times New Roman" panose="02020603050405020304" charset="0"/>
              </a:rPr>
              <a:t>Мақсаты:</a:t>
            </a:r>
            <a:r>
              <a:rPr lang="en-US" altLang="ru-RU" sz="2665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665">
                <a:latin typeface="Times New Roman" panose="02020603050405020304" charset="0"/>
                <a:cs typeface="Times New Roman" panose="02020603050405020304" charset="0"/>
              </a:rPr>
              <a:t>Балалардың</a:t>
            </a:r>
            <a:r>
              <a:rPr lang="en-US" altLang="ru-RU" sz="2665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665">
                <a:latin typeface="Times New Roman" panose="02020603050405020304" charset="0"/>
                <a:cs typeface="Times New Roman" panose="02020603050405020304" charset="0"/>
              </a:rPr>
              <a:t>қол</a:t>
            </a:r>
            <a:r>
              <a:rPr lang="en-US" altLang="ru-RU" sz="2665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665">
                <a:latin typeface="Times New Roman" panose="02020603050405020304" charset="0"/>
                <a:cs typeface="Times New Roman" panose="02020603050405020304" charset="0"/>
              </a:rPr>
              <a:t>моторикасын</a:t>
            </a:r>
            <a:r>
              <a:rPr lang="en-US" altLang="ru-RU" sz="2665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665">
                <a:latin typeface="Times New Roman" panose="02020603050405020304" charset="0"/>
                <a:cs typeface="Times New Roman" panose="02020603050405020304" charset="0"/>
              </a:rPr>
              <a:t>дамыту</a:t>
            </a:r>
            <a:r>
              <a:rPr lang="en-US" altLang="ru-RU" sz="2665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2665">
                <a:latin typeface="Times New Roman" panose="02020603050405020304" charset="0"/>
                <a:cs typeface="Times New Roman" panose="02020603050405020304" charset="0"/>
              </a:rPr>
              <a:t>Қимыл</a:t>
            </a:r>
            <a:r>
              <a:rPr lang="en-US" altLang="ru-RU" sz="2665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2665">
                <a:latin typeface="Times New Roman" panose="02020603050405020304" charset="0"/>
                <a:cs typeface="Times New Roman" panose="02020603050405020304" charset="0"/>
              </a:rPr>
              <a:t>қозғалыс</a:t>
            </a:r>
            <a:r>
              <a:rPr lang="en-US" altLang="ru-RU" sz="2665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665">
                <a:latin typeface="Times New Roman" panose="02020603050405020304" charset="0"/>
                <a:cs typeface="Times New Roman" panose="02020603050405020304" charset="0"/>
              </a:rPr>
              <a:t>қабілетін</a:t>
            </a:r>
            <a:r>
              <a:rPr lang="en-US" altLang="ru-RU" sz="2665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665">
                <a:latin typeface="Times New Roman" panose="02020603050405020304" charset="0"/>
                <a:cs typeface="Times New Roman" panose="02020603050405020304" charset="0"/>
              </a:rPr>
              <a:t>икемділігін</a:t>
            </a:r>
            <a:r>
              <a:rPr lang="en-US" altLang="ru-RU" sz="2665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665">
                <a:latin typeface="Times New Roman" panose="02020603050405020304" charset="0"/>
                <a:cs typeface="Times New Roman" panose="02020603050405020304" charset="0"/>
              </a:rPr>
              <a:t>арттыру</a:t>
            </a:r>
            <a:r>
              <a:rPr lang="en-US" altLang="ru-RU" sz="2665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665">
                <a:latin typeface="Times New Roman" panose="02020603050405020304" charset="0"/>
                <a:cs typeface="Times New Roman" panose="02020603050405020304" charset="0"/>
              </a:rPr>
              <a:t>логикалық</a:t>
            </a:r>
            <a:r>
              <a:rPr lang="en-US" altLang="ru-RU" sz="2665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665">
                <a:latin typeface="Times New Roman" panose="02020603050405020304" charset="0"/>
                <a:cs typeface="Times New Roman" panose="02020603050405020304" charset="0"/>
              </a:rPr>
              <a:t>ойлау</a:t>
            </a:r>
            <a:r>
              <a:rPr lang="en-US" altLang="ru-RU" sz="2665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665">
                <a:latin typeface="Times New Roman" panose="02020603050405020304" charset="0"/>
                <a:cs typeface="Times New Roman" panose="02020603050405020304" charset="0"/>
              </a:rPr>
              <a:t>қабілетін</a:t>
            </a:r>
            <a:r>
              <a:rPr lang="en-US" altLang="ru-RU" sz="2665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665">
                <a:latin typeface="Times New Roman" panose="02020603050405020304" charset="0"/>
                <a:cs typeface="Times New Roman" panose="02020603050405020304" charset="0"/>
              </a:rPr>
              <a:t>дамыту</a:t>
            </a:r>
            <a:r>
              <a:rPr lang="en-US" altLang="ru-RU" sz="2665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2665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4055" y="1913255"/>
            <a:ext cx="5513705" cy="386397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55" y="346710"/>
            <a:ext cx="4072255" cy="3082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1325" y="575310"/>
            <a:ext cx="6811010" cy="1325880"/>
          </a:xfrm>
        </p:spPr>
        <p:txBody>
          <a:bodyPr>
            <a:normAutofit fontScale="90000"/>
          </a:bodyPr>
          <a:p>
            <a:pPr algn="l"/>
            <a:r>
              <a:rPr lang="en-US" altLang="ru-RU" sz="3110" i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Тақырыбы: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Кішкентай балапан</a:t>
            </a:r>
            <a:b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3110" i="1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Мақсаты: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Балалардың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қол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моторикасын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дамыту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Қимыл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қозғалыс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қабілетін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икемділігін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арттыру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логикалық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ойлау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қабілетін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дамыту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Танымдық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деңгейін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сөйлеу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тілін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110" i="1">
                <a:latin typeface="Times New Roman" panose="02020603050405020304" charset="0"/>
                <a:cs typeface="Times New Roman" panose="02020603050405020304" charset="0"/>
              </a:rPr>
              <a:t>жетілдіру</a:t>
            </a:r>
            <a:r>
              <a:rPr lang="en-US" altLang="ru-RU" sz="3110" i="1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ru-RU" sz="3110" i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05075"/>
            <a:ext cx="4230370" cy="31242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50310" y="4218940"/>
            <a:ext cx="4691380" cy="263906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7974965" y="2242820"/>
            <a:ext cx="4217035" cy="2372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1837</Words>
  <Application>WPS Presentation</Application>
  <PresentationFormat>宽屏</PresentationFormat>
  <Paragraphs>30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Arial</vt:lpstr>
      <vt:lpstr>SimSun</vt:lpstr>
      <vt:lpstr>Wingdings</vt:lpstr>
      <vt:lpstr>Calibri Light</vt:lpstr>
      <vt:lpstr>Times New Roman</vt:lpstr>
      <vt:lpstr>Microsoft YaHei</vt:lpstr>
      <vt:lpstr>Arial Unicode MS</vt:lpstr>
      <vt:lpstr>Calibri</vt:lpstr>
      <vt:lpstr>Office Theme</vt:lpstr>
      <vt:lpstr>Миялы бөбекжай- балабақшасы</vt:lpstr>
      <vt:lpstr>Ата анаға кеңес беру пунктінің жоспары </vt:lpstr>
      <vt:lpstr>PowerPoint 演示文稿</vt:lpstr>
      <vt:lpstr>Тақырыбы: Бала тәрбиесі ортақ міндет  Мақсаты:Ата - ананың бала тәрбиесіндегі қарым - қатынасы туралы түсініктер беру арқылы ата - аналардың білімдерін көтеруге көмектесу.</vt:lpstr>
      <vt:lpstr>Тақырыбы: Күзгі асар  Мақсаты: 🍂балалардың еңбекке деген қызығушылығын арттыру; 🍂дәстүрлі құндылықтарды насихаттау; 🍂балабақша мен ата-аналар арасындағы байланысты нығайту 🌻Көрмеге балалар мен ата аналар өз қолымен көкөніс пен жемістерден әр түрлі бұйымдар жасап күздің кереметін көрсетуге ат салысты.</vt:lpstr>
      <vt:lpstr>Тақырыбы: Тағамдық аллергиясы бар балалардың тамақтану ерекшелігі</vt:lpstr>
      <vt:lpstr>Тақырыбы: Құм терапиясы </vt:lpstr>
      <vt:lpstr>Тақырыбы: Үй жануарларымен танысу Мақсаты: Балалардың қол моторикасын дамыту. Қимыл-қозғалыс қабілетін, икемділігін арттыру, логикалық ойлау қабілетін дамыту.</vt:lpstr>
      <vt:lpstr>Тақырыбы: Кішкентай балапан Мақсаты:Балалардың қол моторикасын дамыту. Қимыл-қозғалыс қабілетін, икемділігін арттыру, логикалық ойлау қабілетін дамыту. Танымдық деңгейін, сөйлеу тілін жетілдіру.</vt:lpstr>
      <vt:lpstr>Тақырыбы: Қош келдің Әз-Наурыз Мақсаты:Балаларға халқымыздың мейрамдарының бірі – Наурыз туралы түсінік беру. Балаларды ұлтжандылыққа, ана тілін құрметтеуге, халқымыздың ұлттық мерекелерін құрметтеуге тәрбиелеу. Көрнекілігі: Нақыл сөздер, ұлттық киімдер.</vt:lpstr>
      <vt:lpstr>Тақырыбы: Көңілді дәрумендер Мақсаты:жемістер мен көкөністердің пайдасы туралы түсінік беру</vt:lpstr>
      <vt:lpstr>Тақырыбы: Мен ғарышкер баламын Мақсаты: Балаларға Ғарыш және ғарышкерлер туралы толық түсінік беру, білімдерін одан әрі кеңейту. Сыйластыққа тәрбиелеу.</vt:lpstr>
      <vt:lpstr>Тақырыбы: Кел балақай түстерді ажыратайық Мақсаты:Түстер туралы білімдерін, ұғымдарын бекіту. Ұсақ қол маторикасын дамыту.</vt:lpstr>
      <vt:lpstr>Тақырыбы: Ертегі әлемі Мақсаты:Ертегіні мұхият тыңдай білуге үйрету.Ертегі  кейіпкерлерінің образдарын дәл бере білуге үйрету,балаларды шығармашылыққа баулу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Амина Амирбай</cp:lastModifiedBy>
  <cp:revision>4</cp:revision>
  <dcterms:created xsi:type="dcterms:W3CDTF">2025-05-17T17:28:00Z</dcterms:created>
  <dcterms:modified xsi:type="dcterms:W3CDTF">2025-05-19T06:55:22Z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1049-12.2.0.21179</vt:lpwstr>
  </property>
  <property fmtid="{D5CDD505-2E9C-101B-9397-08002B2CF9AE}" pid="3" name="ICV">
    <vt:lpwstr>8DC2464128FC453E880E0C5A2A0B8D39_12</vt:lpwstr>
  </property>
</Properties>
</file>